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8" r:id="rId2"/>
    <p:sldId id="259" r:id="rId3"/>
    <p:sldId id="262" r:id="rId4"/>
    <p:sldId id="268" r:id="rId5"/>
    <p:sldId id="269" r:id="rId6"/>
    <p:sldId id="270" r:id="rId7"/>
    <p:sldId id="264" r:id="rId8"/>
    <p:sldId id="260" r:id="rId9"/>
    <p:sldId id="261" r:id="rId10"/>
    <p:sldId id="271" r:id="rId11"/>
    <p:sldId id="301" r:id="rId12"/>
    <p:sldId id="272" r:id="rId13"/>
    <p:sldId id="273" r:id="rId14"/>
    <p:sldId id="274" r:id="rId15"/>
    <p:sldId id="275" r:id="rId16"/>
    <p:sldId id="277" r:id="rId17"/>
    <p:sldId id="302" r:id="rId18"/>
    <p:sldId id="303" r:id="rId19"/>
    <p:sldId id="304" r:id="rId20"/>
    <p:sldId id="306" r:id="rId21"/>
    <p:sldId id="305" r:id="rId22"/>
    <p:sldId id="276" r:id="rId23"/>
    <p:sldId id="278" r:id="rId24"/>
    <p:sldId id="279" r:id="rId25"/>
    <p:sldId id="280" r:id="rId26"/>
    <p:sldId id="281" r:id="rId27"/>
    <p:sldId id="282" r:id="rId28"/>
    <p:sldId id="299" r:id="rId29"/>
    <p:sldId id="300" r:id="rId30"/>
    <p:sldId id="283" r:id="rId31"/>
    <p:sldId id="285" r:id="rId32"/>
    <p:sldId id="286" r:id="rId33"/>
    <p:sldId id="287" r:id="rId34"/>
    <p:sldId id="307" r:id="rId35"/>
    <p:sldId id="308" r:id="rId36"/>
    <p:sldId id="310" r:id="rId37"/>
    <p:sldId id="309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 showGuides="1">
      <p:cViewPr>
        <p:scale>
          <a:sx n="96" d="100"/>
          <a:sy n="96" d="100"/>
        </p:scale>
        <p:origin x="1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4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FEC3-50D5-DA4D-A448-C45B7AB99F5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CFEC3-50D5-DA4D-A448-C45B7AB99F5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5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5: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</a:t>
            </a:r>
            <a:r>
              <a:rPr lang="en-US" dirty="0" smtClean="0"/>
              <a:t>Complexity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</a:t>
            </a:r>
            <a:r>
              <a:rPr lang="en-US" b="1" dirty="0" smtClean="0"/>
              <a:t>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 smtClean="0"/>
              <a:t>J-1</a:t>
            </a:r>
            <a:r>
              <a:rPr lang="en-US" dirty="0" smtClean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 smtClean="0"/>
              <a:t>J-1</a:t>
            </a:r>
            <a:r>
              <a:rPr lang="en-US" dirty="0" smtClean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 smtClean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 smtClean="0"/>
              <a:t>J-2</a:t>
            </a:r>
            <a:r>
              <a:rPr lang="en-US" i="1" dirty="0"/>
              <a:t> </a:t>
            </a:r>
            <a:r>
              <a:rPr lang="en-US" dirty="0" smtClean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 smtClean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 smtClean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 (revisited)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20515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8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19072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88" y="1719072"/>
            <a:ext cx="6858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5474" y="3332747"/>
            <a:ext cx="1804737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1731104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3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33451 -0.241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2" y="-121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40" y="2942920"/>
            <a:ext cx="61595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526" y="1024491"/>
            <a:ext cx="8903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Last lecture we have discussed, Leave-One-Out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K-fold Cross Validation. 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is the right ratio of train/validate/test, how do I choose K?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Rather than choosing a subset of significant </a:t>
            </a:r>
            <a:r>
              <a:rPr lang="en-US" sz="2400" dirty="0" smtClean="0"/>
              <a:t>predictors using </a:t>
            </a:r>
            <a:r>
              <a:rPr lang="en-US" sz="2400" dirty="0"/>
              <a:t>stepwise </a:t>
            </a:r>
            <a:r>
              <a:rPr lang="en-US" sz="2400" dirty="0" smtClean="0"/>
              <a:t>selection with train/validation method, </a:t>
            </a:r>
            <a:r>
              <a:rPr lang="en-US" sz="2400" dirty="0"/>
              <a:t>we can use K-fold </a:t>
            </a:r>
            <a:r>
              <a:rPr lang="en-US" sz="2400" dirty="0" smtClean="0"/>
              <a:t>cross validation: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create a collection of different subsets of </a:t>
            </a:r>
            <a:r>
              <a:rPr lang="en-US" sz="2400" dirty="0" smtClean="0"/>
              <a:t>the predictors</a:t>
            </a:r>
            <a:r>
              <a:rPr lang="en-US" sz="2400" dirty="0"/>
              <a:t> </a:t>
            </a:r>
            <a:r>
              <a:rPr lang="en-US" sz="2400" dirty="0" smtClean="0"/>
              <a:t>for </a:t>
            </a:r>
            <a:r>
              <a:rPr lang="en-US" sz="2400" dirty="0"/>
              <a:t>each subset of predictors, compute the cross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validation score for the model created using </a:t>
            </a:r>
            <a:r>
              <a:rPr lang="en-US" sz="2400" dirty="0" smtClean="0"/>
              <a:t>only that </a:t>
            </a:r>
            <a:r>
              <a:rPr lang="en-US" sz="2400" dirty="0"/>
              <a:t>subset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select </a:t>
            </a:r>
            <a:r>
              <a:rPr lang="en-US" sz="2400" dirty="0"/>
              <a:t>the subset (and the corresponding </a:t>
            </a:r>
            <a:r>
              <a:rPr lang="en-US" sz="2400" dirty="0" smtClean="0"/>
              <a:t>model) with </a:t>
            </a:r>
            <a:r>
              <a:rPr lang="en-US" sz="2400" dirty="0"/>
              <a:t>the best cross validation score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evaluate </a:t>
            </a:r>
            <a:r>
              <a:rPr lang="en-US" sz="2400" dirty="0"/>
              <a:t>the model one last time on the test set</a:t>
            </a:r>
          </a:p>
          <a:p>
            <a:pPr>
              <a:spcAft>
                <a:spcPts val="1200"/>
              </a:spcAft>
            </a:pPr>
            <a:r>
              <a:rPr lang="en-US" sz="2400" b="1" dirty="0" smtClean="0"/>
              <a:t>Question: </a:t>
            </a:r>
            <a:r>
              <a:rPr lang="en-US" sz="2400" dirty="0" smtClean="0"/>
              <a:t>What is the difference in multiple predictors and polynomial regression in model selection? </a:t>
            </a:r>
            <a:endParaRPr lang="en-US" sz="2400" b="1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2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We can frame the problem of degree selection </a:t>
            </a:r>
            <a:r>
              <a:rPr lang="en-US" sz="2400" dirty="0" smtClean="0"/>
              <a:t>for polynomial </a:t>
            </a:r>
            <a:r>
              <a:rPr lang="en-US" sz="2400" dirty="0"/>
              <a:t>models as a predictor selection </a:t>
            </a:r>
            <a:r>
              <a:rPr lang="en-US" sz="2400" dirty="0" smtClean="0"/>
              <a:t>problem:  which </a:t>
            </a:r>
            <a:r>
              <a:rPr lang="en-US" sz="2400" dirty="0"/>
              <a:t>of the </a:t>
            </a:r>
            <a:r>
              <a:rPr lang="en-US" sz="2400" dirty="0" smtClean="0"/>
              <a:t>predictors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 smtClean="0"/>
              <a:t>should </a:t>
            </a:r>
            <a:r>
              <a:rPr lang="en-US" sz="2400" dirty="0"/>
              <a:t>we </a:t>
            </a:r>
            <a:r>
              <a:rPr lang="en-US" sz="2400" dirty="0" smtClean="0"/>
              <a:t>select for </a:t>
            </a:r>
            <a:r>
              <a:rPr lang="en-US" sz="2400" dirty="0"/>
              <a:t>modeling</a:t>
            </a:r>
            <a:r>
              <a:rPr lang="en-US" sz="2400" dirty="0" smtClean="0"/>
              <a:t>?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We </a:t>
            </a:r>
            <a:r>
              <a:rPr lang="en-US" sz="2400" dirty="0"/>
              <a:t>can apply stepwise selection to determine </a:t>
            </a:r>
            <a:r>
              <a:rPr lang="en-US" sz="2400" dirty="0" smtClean="0"/>
              <a:t>the optimal </a:t>
            </a:r>
            <a:r>
              <a:rPr lang="en-US" sz="2400" dirty="0"/>
              <a:t>subset of predictors</a:t>
            </a:r>
            <a:r>
              <a:rPr lang="en-US" sz="24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54" y="2468459"/>
            <a:ext cx="2394285" cy="4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</a:t>
            </a:r>
            <a:r>
              <a:rPr lang="en-US" dirty="0" smtClean="0"/>
              <a:t>Selection: </a:t>
            </a:r>
            <a:r>
              <a:rPr lang="en-US" dirty="0"/>
              <a:t>Cross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We </a:t>
            </a:r>
            <a:r>
              <a:rPr lang="en-US" sz="2400" dirty="0"/>
              <a:t>can also select the degree of a polynomial </a:t>
            </a:r>
            <a:r>
              <a:rPr lang="en-US" sz="2400" dirty="0" smtClean="0"/>
              <a:t>model using </a:t>
            </a:r>
            <a:r>
              <a:rPr lang="en-US" sz="2400" dirty="0"/>
              <a:t>K-fold cross </a:t>
            </a:r>
            <a:r>
              <a:rPr lang="en-US" sz="2400" dirty="0" smtClean="0"/>
              <a:t>validation sequentially.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consider </a:t>
            </a:r>
            <a:r>
              <a:rPr lang="en-US" sz="2400" dirty="0"/>
              <a:t>a number of different </a:t>
            </a:r>
            <a:r>
              <a:rPr lang="en-US" sz="2400" dirty="0" smtClean="0"/>
              <a:t>degrees for </a:t>
            </a:r>
            <a:r>
              <a:rPr lang="en-US" sz="2400" dirty="0"/>
              <a:t>each degree, compute the cross validation </a:t>
            </a:r>
            <a:r>
              <a:rPr lang="en-US" sz="2400" dirty="0" smtClean="0"/>
              <a:t>score for </a:t>
            </a:r>
            <a:r>
              <a:rPr lang="en-US" sz="2400" dirty="0"/>
              <a:t>a polynomial model of that degree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select </a:t>
            </a:r>
            <a:r>
              <a:rPr lang="en-US" sz="2400" dirty="0"/>
              <a:t>the degree, and the corresponding </a:t>
            </a:r>
            <a:r>
              <a:rPr lang="en-US" sz="2400" dirty="0" smtClean="0"/>
              <a:t>model with </a:t>
            </a:r>
            <a:r>
              <a:rPr lang="en-US" sz="2400" dirty="0"/>
              <a:t>the best cross validation score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evaluate </a:t>
            </a:r>
            <a:r>
              <a:rPr lang="en-US" sz="2400" dirty="0"/>
              <a:t>the model one last time on the test </a:t>
            </a:r>
            <a:r>
              <a:rPr lang="en-US" sz="2400" dirty="0" smtClean="0"/>
              <a:t>set.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8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Overfitting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Applications of 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Behind Ordinary Lease Squares, AIC, BIC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</a:t>
            </a:r>
            <a:r>
              <a:rPr lang="en-US" dirty="0" smtClean="0"/>
              <a:t>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</a:t>
            </a:r>
            <a:r>
              <a:rPr lang="en-US" dirty="0" smtClean="0"/>
              <a:t>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</a:t>
            </a:r>
            <a:r>
              <a:rPr lang="en-US" sz="2400" dirty="0" smtClean="0"/>
              <a:t>model for </a:t>
            </a:r>
            <a:r>
              <a:rPr lang="en-US" sz="2400" dirty="0"/>
              <a:t>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</a:t>
            </a:r>
            <a:r>
              <a:rPr lang="en-US" sz="2400" dirty="0" smtClean="0"/>
              <a:t>vitally important </a:t>
            </a:r>
            <a:r>
              <a:rPr lang="en-US" sz="2400" dirty="0"/>
              <a:t>to select an appropriate k for the data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If the k is too small then the model is very sensitive </a:t>
            </a:r>
            <a:r>
              <a:rPr lang="en-US" sz="2400" dirty="0" smtClean="0"/>
              <a:t>to noise </a:t>
            </a:r>
            <a:r>
              <a:rPr lang="en-US" sz="2400" dirty="0"/>
              <a:t>(since a new prediction is based on very </a:t>
            </a:r>
            <a:r>
              <a:rPr lang="en-US" sz="2400" dirty="0" smtClean="0"/>
              <a:t>few observed </a:t>
            </a:r>
            <a:r>
              <a:rPr lang="en-US" sz="2400" dirty="0"/>
              <a:t>neighbors), and if the k is too large, the </a:t>
            </a:r>
            <a:r>
              <a:rPr lang="en-US" sz="2400" dirty="0" smtClean="0"/>
              <a:t>model tends </a:t>
            </a:r>
            <a:r>
              <a:rPr lang="en-US" sz="2400" dirty="0"/>
              <a:t>towards making constant predictions.</a:t>
            </a:r>
          </a:p>
          <a:p>
            <a:endParaRPr lang="en-US" sz="2400" dirty="0" smtClean="0"/>
          </a:p>
          <a:p>
            <a:r>
              <a:rPr lang="en-US" sz="2400" dirty="0" smtClean="0"/>
              <a:t>A </a:t>
            </a:r>
            <a:r>
              <a:rPr lang="en-US" sz="2400" dirty="0"/>
              <a:t>principled way to choose k is through K-fold </a:t>
            </a:r>
            <a:r>
              <a:rPr lang="en-US" sz="2400" dirty="0" smtClean="0"/>
              <a:t>cross validation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813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099" y="2585453"/>
            <a:ext cx="10327008" cy="2111143"/>
          </a:xfrm>
        </p:spPr>
        <p:txBody>
          <a:bodyPr/>
          <a:lstStyle/>
          <a:p>
            <a:r>
              <a:rPr lang="en-US" sz="2400" dirty="0" smtClean="0"/>
              <a:t>In many scenarios, data are not abundant and therefor CV may not be feasible. </a:t>
            </a:r>
          </a:p>
          <a:p>
            <a:endParaRPr lang="en-US" sz="2400" dirty="0" smtClean="0"/>
          </a:p>
          <a:p>
            <a:r>
              <a:rPr lang="en-US" sz="2400" dirty="0" smtClean="0"/>
              <a:t>What if we do not have enough data to do CV?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17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Ordinary Lease Squares, AIC, </a:t>
            </a:r>
            <a:r>
              <a:rPr lang="en-US" dirty="0" smtClean="0"/>
              <a:t>BIC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AIC and BIC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We’ve </a:t>
            </a:r>
            <a:r>
              <a:rPr lang="en-US" sz="2400" dirty="0" smtClean="0"/>
              <a:t>mentioned using </a:t>
            </a:r>
            <a:r>
              <a:rPr lang="en-US" sz="2400" dirty="0"/>
              <a:t>AIC/BIC to evaluate the </a:t>
            </a:r>
            <a:r>
              <a:rPr lang="en-US" sz="2400" dirty="0" smtClean="0"/>
              <a:t>explanatory powers </a:t>
            </a:r>
            <a:r>
              <a:rPr lang="en-US" sz="2400" dirty="0"/>
              <a:t>of </a:t>
            </a:r>
            <a:r>
              <a:rPr lang="en-US" sz="2400" dirty="0" smtClean="0"/>
              <a:t>models.  The following formulae can be used </a:t>
            </a:r>
            <a:r>
              <a:rPr lang="en-US" sz="2400" dirty="0"/>
              <a:t>to calculate these </a:t>
            </a:r>
            <a:r>
              <a:rPr lang="en-US" sz="2400" dirty="0" smtClean="0"/>
              <a:t>criteria:</a:t>
            </a:r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where J is the number of predictors in model.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Intuitively, AIC/BIC is a loss function that depends </a:t>
            </a:r>
            <a:r>
              <a:rPr lang="en-US" sz="2400" dirty="0" smtClean="0"/>
              <a:t>both on </a:t>
            </a:r>
            <a:r>
              <a:rPr lang="en-US" sz="2400" dirty="0"/>
              <a:t>the predictive error, RSS, and the complexity of </a:t>
            </a:r>
            <a:r>
              <a:rPr lang="en-US" sz="2400" dirty="0" smtClean="0"/>
              <a:t>the model</a:t>
            </a:r>
            <a:r>
              <a:rPr lang="en-US" sz="2400" dirty="0"/>
              <a:t>. We see that we prefer a model with </a:t>
            </a:r>
            <a:r>
              <a:rPr lang="en-US" sz="2400" dirty="0" smtClean="0"/>
              <a:t>few parameters </a:t>
            </a:r>
            <a:r>
              <a:rPr lang="en-US" sz="2400" dirty="0"/>
              <a:t>and low RSS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But why do the formulae look this way - what is </a:t>
            </a:r>
            <a:r>
              <a:rPr lang="en-US" sz="2400" dirty="0" smtClean="0"/>
              <a:t>the justification</a:t>
            </a:r>
            <a:r>
              <a:rPr lang="en-US" sz="2400" dirty="0"/>
              <a:t>?</a:t>
            </a:r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63" y="2233329"/>
            <a:ext cx="4034674" cy="8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Functions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Recall that our statistical model for linear regression in matrix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notation is: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/>
                  <a:t>It is standard to suppose </a:t>
                </a:r>
                <a:r>
                  <a:rPr lang="en-US" sz="2400" dirty="0" smtClean="0"/>
                  <a:t>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 smtClean="0"/>
                  <a:t>In </a:t>
                </a:r>
                <a:r>
                  <a:rPr lang="en-US" sz="2400" dirty="0"/>
                  <a:t>fact, in </a:t>
                </a:r>
                <a:r>
                  <a:rPr lang="en-US" sz="2400" dirty="0" smtClean="0"/>
                  <a:t>many analyses </a:t>
                </a:r>
                <a:r>
                  <a:rPr lang="en-US" sz="2400" dirty="0"/>
                  <a:t>we have been making this assumption. Then</a:t>
                </a:r>
                <a:r>
                  <a:rPr lang="en-US" sz="2400" dirty="0" smtClean="0"/>
                  <a:t>,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Question</a:t>
                </a:r>
                <a:r>
                  <a:rPr lang="en-US" sz="2400" dirty="0" smtClean="0"/>
                  <a:t>: Can you see why?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is naturally a function of the </a:t>
                </a:r>
                <a:r>
                  <a:rPr lang="en-US" sz="2400" dirty="0" smtClean="0"/>
                  <a:t>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 smtClean="0"/>
                  <a:t>, since </a:t>
                </a:r>
                <a:r>
                  <a:rPr lang="en-US" sz="2400" dirty="0"/>
                  <a:t>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</a:t>
                </a:r>
                <a:r>
                  <a:rPr lang="en-US" sz="2400" dirty="0" smtClean="0"/>
                  <a:t>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</a:t>
                </a:r>
                <a:r>
                  <a:rPr lang="en-US" sz="2400" dirty="0" smtClean="0"/>
                  <a:t>he </a:t>
                </a:r>
                <a:r>
                  <a:rPr lang="en-US" sz="2400" b="1" dirty="0" smtClean="0"/>
                  <a:t>likelihood function</a:t>
                </a:r>
                <a:r>
                  <a:rPr lang="en-US" sz="2400" dirty="0" smtClean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</a:t>
            </a:r>
            <a:r>
              <a:rPr lang="en-US" dirty="0" smtClean="0"/>
              <a:t>Estimators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we have </a:t>
                </a:r>
                <a:r>
                  <a:rPr lang="en-US" sz="2400" dirty="0" smtClean="0"/>
                  <a:t>strong incentive </a:t>
                </a:r>
                <a:r>
                  <a:rPr lang="en-US" sz="2400" dirty="0"/>
                  <a:t>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</a:t>
                </a:r>
                <a:r>
                  <a:rPr lang="en-US" sz="2400" dirty="0" smtClean="0"/>
                  <a:t>called </a:t>
                </a:r>
                <a:r>
                  <a:rPr lang="en-US" sz="2400" b="1" dirty="0" smtClean="0"/>
                  <a:t>maximum </a:t>
                </a:r>
                <a:r>
                  <a:rPr lang="en-US" sz="2400" b="1" dirty="0"/>
                  <a:t>likelihood estimators (MLE)</a:t>
                </a:r>
                <a:r>
                  <a:rPr lang="en-US" sz="2400" dirty="0"/>
                  <a:t> and are denoted</a:t>
                </a:r>
                <a:r>
                  <a:rPr lang="en-US" sz="2400" dirty="0" smtClean="0"/>
                  <a:t>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model constructed with MLE parameters </a:t>
                </a:r>
                <a:r>
                  <a:rPr lang="en-US" sz="2400" dirty="0" smtClean="0"/>
                  <a:t>assigns the </a:t>
                </a:r>
                <a:r>
                  <a:rPr lang="en-US" sz="2400" dirty="0"/>
                  <a:t>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</a:t>
            </a:r>
            <a:r>
              <a:rPr lang="en-US" dirty="0" smtClean="0"/>
              <a:t>Estimators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But how does one</a:t>
                </a:r>
                <a:r>
                  <a:rPr lang="en-US" dirty="0" smtClean="0"/>
                  <a:t> </a:t>
                </a:r>
                <a:r>
                  <a:rPr lang="en-US" sz="2400" dirty="0"/>
                  <a:t>maximize a likelihood function</a:t>
                </a:r>
                <a:r>
                  <a:rPr lang="en-US" sz="2400" dirty="0" smtClean="0"/>
                  <a:t>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</a:t>
                </a:r>
                <a:r>
                  <a:rPr lang="en-US" sz="2400" dirty="0" smtClean="0"/>
                  <a:t>of corresponding </a:t>
                </a:r>
                <a:r>
                  <a:rPr lang="en-US" sz="2400" dirty="0"/>
                  <a:t>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</a:t>
                </a:r>
                <a:r>
                  <a:rPr lang="en-US" sz="2400" dirty="0" smtClean="0"/>
                  <a:t>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then </a:t>
                </a:r>
                <a:r>
                  <a:rPr lang="en-US" sz="2400" dirty="0"/>
                  <a:t>the likelihood for </a:t>
                </a:r>
                <a:r>
                  <a:rPr lang="en-US" sz="2400" dirty="0" smtClean="0"/>
                  <a:t>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</a:t>
            </a:r>
            <a:r>
              <a:rPr lang="en-US" dirty="0" smtClean="0"/>
              <a:t>Estimators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</a:t>
                </a:r>
                <a:r>
                  <a:rPr lang="en-US" sz="2400" dirty="0" smtClean="0"/>
                  <a:t>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</a:t>
                </a:r>
                <a:r>
                  <a:rPr lang="en-US" sz="2400" dirty="0" smtClean="0"/>
                  <a:t> is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equivalent </a:t>
                </a:r>
                <a:r>
                  <a:rPr lang="en-US" sz="2400" dirty="0"/>
                  <a:t>to minimizing MSE</a:t>
                </a:r>
                <a:r>
                  <a:rPr lang="en-US" sz="2400" dirty="0" smtClean="0"/>
                  <a:t>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 smtClean="0"/>
                  <a:t>ordinary </a:t>
                </a:r>
                <a:r>
                  <a:rPr lang="en-US" sz="2400" b="1" dirty="0"/>
                  <a:t>least </a:t>
                </a:r>
                <a:r>
                  <a:rPr lang="en-US" sz="2400" b="1" dirty="0" smtClean="0"/>
                  <a:t>squares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Criteria </a:t>
            </a:r>
            <a:r>
              <a:rPr lang="en-US" dirty="0" smtClean="0"/>
              <a:t>Revisited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Using the likelihood function, we can reformulate </a:t>
                </a:r>
                <a:r>
                  <a:rPr lang="en-US" sz="2400" dirty="0" smtClean="0"/>
                  <a:t>the information criteria </a:t>
                </a:r>
                <a:r>
                  <a:rPr lang="en-US" sz="2400" dirty="0"/>
                  <a:t>metrics for model fitness in </a:t>
                </a:r>
                <a:r>
                  <a:rPr lang="en-US" sz="2400" dirty="0" smtClean="0"/>
                  <a:t>very intuitive </a:t>
                </a:r>
                <a:r>
                  <a:rPr lang="en-US" sz="2400" dirty="0"/>
                  <a:t>terms.</a:t>
                </a:r>
              </a:p>
              <a:p>
                <a:r>
                  <a:rPr lang="en-US" sz="2400" dirty="0"/>
                  <a:t>For both AIC and BIC, we consider the likelihood of the </a:t>
                </a:r>
                <a:r>
                  <a:rPr lang="en-US" sz="2400" dirty="0" smtClean="0"/>
                  <a:t>data under the MLE </a:t>
                </a:r>
                <a:r>
                  <a:rPr lang="en-US" sz="2400" dirty="0"/>
                  <a:t>model against the number of </a:t>
                </a:r>
                <a:r>
                  <a:rPr lang="en-US" sz="2400" dirty="0" smtClean="0"/>
                  <a:t>explanatory variables </a:t>
                </a:r>
                <a:r>
                  <a:rPr lang="en-US" sz="2400" dirty="0"/>
                  <a:t>used in the </a:t>
                </a:r>
                <a:r>
                  <a:rPr lang="en-US" sz="2400" dirty="0" smtClean="0"/>
                  <a:t>model: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/>
                  <a:t>where g is a function of the number of predictors </a:t>
                </a:r>
                <a:r>
                  <a:rPr lang="en-US" sz="2400" i="1" dirty="0"/>
                  <a:t>J</a:t>
                </a:r>
                <a:r>
                  <a:rPr lang="en-US" sz="2400" dirty="0"/>
                  <a:t>. </a:t>
                </a:r>
                <a:r>
                  <a:rPr lang="en-US" sz="2400" dirty="0" smtClean="0"/>
                  <a:t> Individually</a:t>
                </a:r>
                <a:r>
                  <a:rPr lang="en-US" sz="2400" dirty="0"/>
                  <a:t>, </a:t>
                </a:r>
                <a:endParaRPr lang="en-US" sz="2400" dirty="0"/>
              </a:p>
              <a:p>
                <a:r>
                  <a:rPr lang="en-US" sz="2400" dirty="0"/>
                  <a:t>In the formulae we’d been using for AIC/BIC, we approximate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smtClean="0"/>
                  <a:t>using </a:t>
                </a:r>
                <a:r>
                  <a:rPr lang="en-US" sz="2400" dirty="0"/>
                  <a:t>the </a:t>
                </a:r>
                <a:r>
                  <a:rPr lang="en-US" sz="2400" dirty="0" smtClean="0"/>
                  <a:t>MSE. </a:t>
                </a:r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767" b="-10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3194050"/>
            <a:ext cx="3289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vs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vs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dirty="0"/>
              <a:t>Left: 200 best fit straight lines, each a fit on a </a:t>
            </a:r>
            <a:r>
              <a:rPr lang="en-US" sz="2400" dirty="0" smtClean="0"/>
              <a:t>different 30 </a:t>
            </a:r>
            <a:r>
              <a:rPr lang="en-US" sz="2400" dirty="0"/>
              <a:t>point training sets from a 200 point </a:t>
            </a:r>
            <a:r>
              <a:rPr lang="en-US" sz="2400"/>
              <a:t>population</a:t>
            </a:r>
            <a:r>
              <a:rPr lang="en-US" sz="2400" smtClean="0"/>
              <a:t>. </a:t>
            </a:r>
            <a:endParaRPr lang="en-US" sz="2400" dirty="0"/>
          </a:p>
          <a:p>
            <a:r>
              <a:rPr lang="en-US" sz="2400" dirty="0"/>
              <a:t>Right: Best-fit models using degree 20 polynomial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81" y="2328109"/>
            <a:ext cx="10457437" cy="40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vs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20 coefficients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5" y="2533527"/>
            <a:ext cx="10156122" cy="34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88" y="1408318"/>
            <a:ext cx="6798366" cy="4532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80" y="1368562"/>
            <a:ext cx="6857999" cy="4572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</a:t>
            </a:r>
            <a:r>
              <a:rPr lang="en-US" dirty="0" smtClean="0"/>
              <a:t>Ridge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</a:t>
                </a:r>
                <a:r>
                  <a:rPr lang="en-US" sz="2400" dirty="0" smtClean="0"/>
                  <a:t>modifying the </a:t>
                </a:r>
                <a:r>
                  <a:rPr lang="en-US" sz="2400" dirty="0"/>
                  <a:t>loss function L; in particular, we add a </a:t>
                </a:r>
                <a:r>
                  <a:rPr lang="en-US" sz="2400" dirty="0" smtClean="0"/>
                  <a:t>regularization term </a:t>
                </a:r>
                <a:r>
                  <a:rPr lang="en-US" sz="2400" dirty="0"/>
                  <a:t>that penalizes some specified properties of </a:t>
                </a:r>
                <a:r>
                  <a:rPr lang="en-US" sz="2400" dirty="0" smtClean="0"/>
                  <a:t>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</a:t>
                </a:r>
                <a:r>
                  <a:rPr lang="en-US" sz="2400" dirty="0" smtClean="0"/>
                  <a:t>or importance</a:t>
                </a:r>
                <a:r>
                  <a:rPr lang="en-US" sz="2400" dirty="0"/>
                  <a:t>) of </a:t>
                </a:r>
                <a:r>
                  <a:rPr lang="en-US" sz="2400" dirty="0" smtClean="0"/>
                  <a:t>the regularization </a:t>
                </a:r>
                <a:r>
                  <a:rPr lang="en-US" sz="2400" dirty="0"/>
                  <a:t>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 smtClean="0"/>
                  <a:t>L</a:t>
                </a:r>
                <a:r>
                  <a:rPr lang="en-US" sz="2400" i="1" baseline="-25000" dirty="0" err="1" smtClean="0"/>
                  <a:t>reg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would </a:t>
                </a:r>
                <a:r>
                  <a:rPr lang="en-US" sz="2400" dirty="0"/>
                  <a:t>result in model parameters with </a:t>
                </a:r>
                <a:r>
                  <a:rPr lang="en-US" sz="2400" dirty="0" smtClean="0"/>
                  <a:t>desirable properties </a:t>
                </a:r>
                <a:r>
                  <a:rPr lang="en-US" sz="2400" dirty="0"/>
                  <a:t>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</a:t>
            </a:r>
            <a:r>
              <a:rPr lang="en-US" sz="2400" smtClean="0"/>
              <a:t>we need </a:t>
            </a:r>
            <a:r>
              <a:rPr lang="en-US" sz="2400" dirty="0"/>
              <a:t>to choose a regularization term that penalizes parameter magnitudes. For our loss function, we will again use MSE</a:t>
            </a:r>
            <a:r>
              <a:rPr lang="en-US" sz="24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</a:t>
            </a:r>
            <a:r>
              <a:rPr lang="en-US" sz="2400" dirty="0" smtClean="0"/>
              <a:t>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/>
              <a:t>Note </a:t>
            </a:r>
            <a:r>
              <a:rPr lang="en-US" sz="2400" dirty="0" smtClean="0"/>
              <a:t>that              is the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1 </a:t>
            </a:r>
            <a:r>
              <a:rPr lang="en-US" sz="2400" dirty="0"/>
              <a:t>norm of the </a:t>
            </a:r>
            <a:r>
              <a:rPr lang="en-US" sz="2400" dirty="0" smtClean="0"/>
              <a:t>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smtClean="0"/>
              <a:t>L</a:t>
            </a:r>
            <a:r>
              <a:rPr lang="en-US" sz="2400" baseline="-25000" dirty="0" smtClean="0"/>
              <a:t>LASSO</a:t>
            </a:r>
            <a:r>
              <a:rPr lang="en-US" sz="2400" dirty="0" smtClean="0"/>
              <a:t> </a:t>
            </a:r>
            <a:r>
              <a:rPr lang="en-US" sz="2400" dirty="0"/>
              <a:t>is the loss function for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 </a:t>
            </a:r>
            <a:r>
              <a:rPr lang="en-US" sz="2400" dirty="0" smtClean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Finding the model </a:t>
            </a:r>
            <a:r>
              <a:rPr lang="en-US" sz="2400" dirty="0"/>
              <a:t>parameters </a:t>
            </a:r>
            <a:r>
              <a:rPr lang="en-US" sz="2400" b="1" i="1" dirty="0" err="1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 smtClean="0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 smtClean="0"/>
              <a:t> </a:t>
            </a:r>
            <a:r>
              <a:rPr lang="en-US" sz="2400" dirty="0"/>
              <a:t>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 smtClean="0"/>
              <a:t>regularized </a:t>
            </a:r>
            <a:r>
              <a:rPr lang="en-US" sz="2400" dirty="0"/>
              <a:t>loss function is called </a:t>
            </a:r>
            <a:r>
              <a:rPr lang="en-US" sz="2400" b="1" i="1" dirty="0" smtClean="0"/>
              <a:t>LASSO regression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</a:t>
            </a:r>
            <a:r>
              <a:rPr lang="en-US" sz="2400" dirty="0" smtClean="0"/>
              <a:t>Then</a:t>
            </a:r>
            <a:r>
              <a:rPr lang="en-US" sz="2400" dirty="0"/>
              <a:t>, our regularized loss function </a:t>
            </a:r>
            <a:r>
              <a:rPr lang="en-US" sz="2400" dirty="0" smtClean="0"/>
              <a:t>is: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Note </a:t>
            </a:r>
            <a:r>
              <a:rPr lang="en-US" sz="2400" dirty="0"/>
              <a:t>that </a:t>
            </a:r>
            <a:r>
              <a:rPr lang="en-US" sz="2400" dirty="0" smtClean="0"/>
              <a:t>              is </a:t>
            </a:r>
            <a:r>
              <a:rPr lang="en-US" sz="2400" dirty="0"/>
              <a:t>the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2 </a:t>
            </a:r>
            <a:r>
              <a:rPr lang="en-US" sz="2400" dirty="0"/>
              <a:t>norm of the vector </a:t>
            </a:r>
            <a:r>
              <a:rPr lang="en-US" sz="2400" b="1" i="1" dirty="0" smtClean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 smtClean="0"/>
              <a:t>L</a:t>
            </a:r>
            <a:r>
              <a:rPr lang="en-US" sz="2400" baseline="-25000" dirty="0" err="1"/>
              <a:t>r</a:t>
            </a:r>
            <a:r>
              <a:rPr lang="en-US" sz="2400" baseline="-25000" dirty="0" err="1" smtClean="0"/>
              <a:t>idge</a:t>
            </a:r>
            <a:r>
              <a:rPr lang="en-US" sz="2400" dirty="0" smtClean="0"/>
              <a:t> </a:t>
            </a:r>
            <a:r>
              <a:rPr lang="en-US" sz="2400" dirty="0"/>
              <a:t>is the loss function for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baseline="-25000" dirty="0" smtClean="0">
                <a:latin typeface="Karla" charset="0"/>
                <a:ea typeface="Karla" charset="0"/>
                <a:cs typeface="Karla" charset="0"/>
              </a:rPr>
              <a:t>idge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that</a:t>
            </a:r>
            <a:r>
              <a:rPr lang="en-US" sz="2400" dirty="0"/>
              <a:t> minimize the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</a:t>
            </a:r>
            <a:r>
              <a:rPr lang="en-US" sz="2400" b="1" i="1" dirty="0" smtClean="0"/>
              <a:t>idge regression.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l</a:t>
            </a:r>
            <a:endParaRPr lang="en-US" dirty="0"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 smtClean="0"/>
              <a:t>regularization parameter </a:t>
            </a:r>
            <a:r>
              <a:rPr lang="en-US" sz="2400" dirty="0" smtClean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 smtClean="0"/>
              <a:t>the </a:t>
            </a:r>
            <a:r>
              <a:rPr lang="en-US" sz="2400" dirty="0"/>
              <a:t>more heavily we penalize large values in </a:t>
            </a:r>
            <a:r>
              <a:rPr lang="en-US" sz="2400" b="1" i="1" dirty="0" smtClean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 smtClean="0"/>
              <a:t>is </a:t>
            </a:r>
            <a:r>
              <a:rPr lang="en-US" sz="2400" dirty="0"/>
              <a:t>close to zero, we recover the MSE, i.e. ridge and LASSO regression is just ordinary regression</a:t>
            </a:r>
            <a:r>
              <a:rPr lang="en-US" sz="2400" dirty="0" smtClean="0"/>
              <a:t>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 smtClean="0"/>
              <a:t>is </a:t>
            </a:r>
            <a:r>
              <a:rPr lang="en-US" sz="2400" dirty="0"/>
              <a:t>sufficiently large, the MSE term in the regularized loss function will be insignificant and the regularization term will </a:t>
            </a:r>
            <a:r>
              <a:rPr lang="en-US" sz="2400" dirty="0" smtClean="0"/>
              <a:t>force </a:t>
            </a:r>
            <a:r>
              <a:rPr lang="en-US" sz="2400" b="1" i="1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smtClean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 smtClean="0"/>
              <a:t> and </a:t>
            </a:r>
            <a:r>
              <a:rPr lang="en-US" sz="2400" b="1" i="1" dirty="0" err="1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 smtClean="0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/>
              <a:t>to </a:t>
            </a:r>
            <a:r>
              <a:rPr lang="en-US" sz="2400" dirty="0"/>
              <a:t>be close to </a:t>
            </a:r>
            <a:r>
              <a:rPr lang="en-US" sz="2400" dirty="0" smtClean="0"/>
              <a:t>zero.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To </a:t>
            </a:r>
            <a:r>
              <a:rPr lang="en-US" sz="2400" dirty="0"/>
              <a:t>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 smtClean="0"/>
              <a:t> </a:t>
            </a:r>
            <a:r>
              <a:rPr lang="en-US" sz="2400" dirty="0"/>
              <a:t>using cross-validation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</a:t>
            </a:r>
            <a:r>
              <a:rPr lang="en-US" sz="2400" dirty="0" smtClean="0"/>
              <a:t>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 smtClean="0"/>
          </a:p>
          <a:p>
            <a:pPr>
              <a:spcAft>
                <a:spcPts val="600"/>
              </a:spcAft>
            </a:pP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-US" sz="2400" dirty="0" smtClean="0"/>
              <a:t>The </a:t>
            </a:r>
            <a:r>
              <a:rPr lang="en-US" sz="2400" dirty="0"/>
              <a:t>solution of the Ridge/Lasso regression involves </a:t>
            </a:r>
            <a:r>
              <a:rPr lang="en-US" sz="2400" dirty="0" smtClean="0"/>
              <a:t>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endParaRPr lang="en-US" sz="2400" dirty="0" smtClean="0">
              <a:latin typeface="Symbol" charset="2"/>
              <a:ea typeface="Symbol" charset="2"/>
              <a:cs typeface="Symbol" charset="2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Find </a:t>
            </a:r>
            <a:r>
              <a:rPr lang="en-US" sz="2400" dirty="0"/>
              <a:t>the minimum of the ridge/Lasso regression cost function (using linear algebra) as with the multiple regression and record the  </a:t>
            </a:r>
            <a:r>
              <a:rPr lang="en-US" sz="2400" i="1" dirty="0" smtClean="0"/>
              <a:t>R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 </a:t>
            </a:r>
            <a:r>
              <a:rPr lang="en-US" sz="2400" b="1" dirty="0" smtClean="0"/>
              <a:t>on </a:t>
            </a:r>
            <a:r>
              <a:rPr lang="en-US" sz="2400" b="1" dirty="0"/>
              <a:t>the test </a:t>
            </a:r>
            <a:r>
              <a:rPr lang="en-US" sz="2400" b="1" dirty="0" smtClean="0"/>
              <a:t>set</a:t>
            </a:r>
            <a:r>
              <a:rPr lang="en-US" sz="2400" dirty="0" smtClean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Find the</a:t>
            </a:r>
            <a:r>
              <a:rPr lang="en-US" sz="2400" dirty="0" smtClean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 smtClean="0"/>
              <a:t> that gives the largest </a:t>
            </a:r>
            <a:r>
              <a:rPr lang="en-US" sz="2400" i="1" dirty="0" smtClean="0"/>
              <a:t>R</a:t>
            </a:r>
            <a:r>
              <a:rPr lang="en-US" sz="2400" baseline="30000" dirty="0" smtClean="0"/>
              <a:t>2</a:t>
            </a:r>
            <a:endParaRPr lang="en-US" sz="240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4" y="1104122"/>
            <a:ext cx="9499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 smtClean="0"/>
              <a:t>sparse</a:t>
            </a:r>
            <a:r>
              <a:rPr lang="en-US" sz="2400" dirty="0" smtClean="0"/>
              <a:t> </a:t>
            </a:r>
            <a:r>
              <a:rPr lang="en-US" sz="2400" dirty="0"/>
              <a:t>- we consider LASSO to be a method for variable selection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Many </a:t>
            </a:r>
            <a:r>
              <a:rPr lang="en-US" sz="2400" dirty="0"/>
              <a:t>prefer using LASSO for variable selection (as well as </a:t>
            </a:r>
            <a:r>
              <a:rPr lang="en-US" sz="2400" dirty="0" smtClean="0"/>
              <a:t>for suppressing </a:t>
            </a:r>
            <a:r>
              <a:rPr lang="en-US" sz="2400" dirty="0"/>
              <a:t>extreme parameter values) rather than stepwise selection, as LASSO avoids the statistic problems that arises in stepwise selection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 smtClean="0"/>
              <a:t>Question:</a:t>
            </a:r>
            <a:r>
              <a:rPr lang="en-US" sz="2400" dirty="0" smtClean="0"/>
              <a:t> What are the pros and cons of the two approaches?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349292" y="1118936"/>
            <a:ext cx="11381497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 smtClean="0">
                <a:solidFill>
                  <a:srgbClr val="585858"/>
                </a:solidFill>
                <a:effectLst/>
                <a:latin typeface="Helvetica" charset="0"/>
              </a:rPr>
              <a:t>Bolelli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, L., </a:t>
            </a:r>
            <a:r>
              <a:rPr lang="en-US" dirty="0" err="1" smtClean="0">
                <a:solidFill>
                  <a:srgbClr val="585858"/>
                </a:solidFill>
                <a:effectLst/>
                <a:latin typeface="Helvetica" charset="0"/>
              </a:rPr>
              <a:t>Ertekin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, S., and Giles, C. L. 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Topic and trend detection in text collections using latent </a:t>
            </a:r>
            <a:r>
              <a:rPr lang="en-US" b="1" dirty="0" err="1" smtClean="0">
                <a:solidFill>
                  <a:srgbClr val="585858"/>
                </a:solidFill>
                <a:effectLst/>
                <a:latin typeface="Helvetica" charset="0"/>
              </a:rPr>
              <a:t>dirichlet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 allocation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. In European Conference on Information Retrieval (2009), Springer, pp. 776-780.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Chen, W., Wang, Y., and Yang, S. 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Efficient influence maximization in social networks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. In Proceedings of the 15th ACM SIGKDD international conference on Knowledge discovery and data mining (2009), ACM, pp. 199-208.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Chong, W., </a:t>
            </a:r>
            <a:r>
              <a:rPr lang="en-US" dirty="0" err="1" smtClean="0">
                <a:solidFill>
                  <a:srgbClr val="585858"/>
                </a:solidFill>
                <a:effectLst/>
                <a:latin typeface="Helvetica" charset="0"/>
              </a:rPr>
              <a:t>Blei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, D., and Li, F.-F. 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Simultaneous image classification and annotation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. In Computer Vision and Pattern Recognition, 2009. CVPR 2009. IEEE Conference on (2009), IEEE, pp. 1903-1910.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Du, L., Ren, L., Carin, L., and Dunson, D. B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. A </a:t>
            </a:r>
            <a:r>
              <a:rPr lang="en-US" b="1" dirty="0" err="1" smtClean="0">
                <a:solidFill>
                  <a:srgbClr val="585858"/>
                </a:solidFill>
                <a:effectLst/>
                <a:latin typeface="Helvetica" charset="0"/>
              </a:rPr>
              <a:t>bayesian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 model for simultaneous image clustering, annotation and object segmentation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. In Advances in neural information processing systems (2009), pp. 486-494.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 smtClean="0">
                <a:solidFill>
                  <a:srgbClr val="585858"/>
                </a:solidFill>
                <a:effectLst/>
                <a:latin typeface="Helvetica" charset="0"/>
              </a:rPr>
              <a:t>Elango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, P. K., and </a:t>
            </a:r>
            <a:r>
              <a:rPr lang="en-US" dirty="0" err="1" smtClean="0">
                <a:solidFill>
                  <a:srgbClr val="585858"/>
                </a:solidFill>
                <a:effectLst/>
                <a:latin typeface="Helvetica" charset="0"/>
              </a:rPr>
              <a:t>Jayaraman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, K. 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Clustering images using the latent </a:t>
            </a:r>
            <a:r>
              <a:rPr lang="en-US" b="1" dirty="0" err="1" smtClean="0">
                <a:solidFill>
                  <a:srgbClr val="585858"/>
                </a:solidFill>
                <a:effectLst/>
                <a:latin typeface="Helvetica" charset="0"/>
              </a:rPr>
              <a:t>dirichlet</a:t>
            </a:r>
            <a:r>
              <a:rPr lang="en-US" b="1" dirty="0">
                <a:solidFill>
                  <a:srgbClr val="585858"/>
                </a:solidFill>
                <a:latin typeface="Helvetica" charset="0"/>
              </a:rPr>
              <a:t> 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allocation model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Feng, Y., and </a:t>
            </a:r>
            <a:r>
              <a:rPr lang="en-US" dirty="0" err="1" smtClean="0">
                <a:solidFill>
                  <a:srgbClr val="585858"/>
                </a:solidFill>
                <a:effectLst/>
                <a:latin typeface="Helvetica" charset="0"/>
              </a:rPr>
              <a:t>Lapata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, M. 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Topic models for image annotation and text illustration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. In Human Language Technologies: The 2010 Annual Conference of the North American Chapter of the Association for Computational Linguistics (2010), Association for Computational Linguistics, pp. 831-839.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Hannah, L. A., and Wallach, H. M. Summarizing topics: 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From word lists to phrases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Lu, R., and Yang, Q. </a:t>
            </a:r>
            <a:r>
              <a:rPr lang="en-US" b="1" dirty="0" smtClean="0">
                <a:solidFill>
                  <a:srgbClr val="585858"/>
                </a:solidFill>
                <a:effectLst/>
                <a:latin typeface="Helvetica" charset="0"/>
              </a:rPr>
              <a:t>Trend analysis of news topics on twitter</a:t>
            </a:r>
            <a:r>
              <a:rPr lang="en-US" dirty="0" smtClean="0">
                <a:solidFill>
                  <a:srgbClr val="585858"/>
                </a:solidFill>
                <a:effectLst/>
                <a:latin typeface="Helvetica" charset="0"/>
              </a:rPr>
              <a:t>. International Journal of Machine Learning and Computing 2, 3 (2012), 327.</a:t>
            </a:r>
            <a:endParaRPr lang="en-US" dirty="0">
              <a:solidFill>
                <a:srgbClr val="585858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6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/>
              <a:t>Model selection </a:t>
            </a:r>
            <a:r>
              <a:rPr lang="en-US" sz="2400" dirty="0"/>
              <a:t>is the application of a principled </a:t>
            </a:r>
            <a:r>
              <a:rPr lang="en-US" sz="2400" dirty="0" smtClean="0"/>
              <a:t>method to </a:t>
            </a:r>
            <a:r>
              <a:rPr lang="en-US" sz="2400" dirty="0"/>
              <a:t>determine the complexity of the model, e.g. </a:t>
            </a:r>
            <a:r>
              <a:rPr lang="en-US" sz="2400" dirty="0" smtClean="0"/>
              <a:t>choosing a </a:t>
            </a:r>
            <a:r>
              <a:rPr lang="en-US" sz="2400" dirty="0"/>
              <a:t>subset of predictors, choosing the degree of </a:t>
            </a:r>
            <a:r>
              <a:rPr lang="en-US" sz="2400" dirty="0" smtClean="0"/>
              <a:t>the polynomial </a:t>
            </a:r>
            <a:r>
              <a:rPr lang="en-US" sz="2400" dirty="0"/>
              <a:t>model etc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/>
              <a:t>A strong motivation for performing model selection </a:t>
            </a:r>
            <a:r>
              <a:rPr lang="en-US" sz="2400" dirty="0" smtClean="0"/>
              <a:t>is to avoid overfitting</a:t>
            </a:r>
            <a:r>
              <a:rPr lang="en-US" sz="2400" dirty="0"/>
              <a:t>, which we saw can happen </a:t>
            </a:r>
            <a:r>
              <a:rPr lang="en-US" sz="2400" dirty="0" smtClean="0"/>
              <a:t>when: </a:t>
            </a:r>
          </a:p>
          <a:p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there </a:t>
            </a:r>
            <a:r>
              <a:rPr lang="en-US" sz="2400" dirty="0"/>
              <a:t>are too </a:t>
            </a:r>
            <a:r>
              <a:rPr lang="en-US" sz="2400" dirty="0" smtClean="0"/>
              <a:t>many predictors</a:t>
            </a:r>
            <a:r>
              <a:rPr lang="en-US" sz="2400" dirty="0"/>
              <a:t>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too </a:t>
            </a:r>
            <a:r>
              <a:rPr lang="en-US" sz="2000" dirty="0"/>
              <a:t>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coefficients values are too extreme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and Cross </a:t>
            </a:r>
            <a:r>
              <a:rPr lang="en-US" dirty="0" smtClean="0"/>
              <a:t>Validation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Last time, we addressed the issue of selecting </a:t>
            </a:r>
            <a:r>
              <a:rPr lang="en-US" sz="2400" dirty="0" smtClean="0"/>
              <a:t>optimal subsets of predictors </a:t>
            </a:r>
            <a:r>
              <a:rPr lang="en-US" sz="2400" dirty="0"/>
              <a:t>(including choosing the degree </a:t>
            </a:r>
            <a:r>
              <a:rPr lang="en-US" sz="2400" dirty="0" smtClean="0"/>
              <a:t>of polynomial </a:t>
            </a:r>
            <a:r>
              <a:rPr lang="en-US" sz="2400" dirty="0"/>
              <a:t>models) through: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400" dirty="0" smtClean="0"/>
              <a:t>stepwise </a:t>
            </a:r>
            <a:r>
              <a:rPr lang="en-US" sz="2400" dirty="0"/>
              <a:t>variable selection - iteratively building </a:t>
            </a:r>
            <a:r>
              <a:rPr lang="en-US" sz="2400" dirty="0" smtClean="0"/>
              <a:t>an optimal </a:t>
            </a:r>
            <a:r>
              <a:rPr lang="en-US" sz="2400" dirty="0"/>
              <a:t>subset of predictors by optimizing a </a:t>
            </a:r>
            <a:r>
              <a:rPr lang="en-US" sz="2400" dirty="0" smtClean="0"/>
              <a:t>fixed model </a:t>
            </a:r>
            <a:r>
              <a:rPr lang="en-US" sz="2400" dirty="0"/>
              <a:t>evaluation metric each time,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400" dirty="0" smtClean="0"/>
              <a:t>cross </a:t>
            </a:r>
            <a:r>
              <a:rPr lang="en-US" sz="2400" dirty="0"/>
              <a:t>validation - selecting an optimal model </a:t>
            </a:r>
            <a:r>
              <a:rPr lang="en-US" sz="2400" dirty="0" smtClean="0"/>
              <a:t>by evaluating </a:t>
            </a:r>
            <a:r>
              <a:rPr lang="en-US" sz="2400" dirty="0"/>
              <a:t>each model on multiple validation sets.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Today, we will </a:t>
            </a:r>
            <a:r>
              <a:rPr lang="en-US" sz="2400" dirty="0" smtClean="0"/>
              <a:t>also address </a:t>
            </a:r>
            <a:r>
              <a:rPr lang="en-US" sz="2400" dirty="0"/>
              <a:t>the issue of </a:t>
            </a:r>
            <a:r>
              <a:rPr lang="en-US" sz="2400" dirty="0" smtClean="0"/>
              <a:t>discouraging extreme </a:t>
            </a:r>
            <a:r>
              <a:rPr lang="en-US" sz="2400" dirty="0"/>
              <a:t>values in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20073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1a_Introduction" id="{E808CF5C-4825-5C4B-8B6D-A7F4AD58E196}" vid="{84C9A785-A316-7F43-A8E4-06811AA617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783</TotalTime>
  <Words>1837</Words>
  <Application>Microsoft Macintosh PowerPoint</Application>
  <PresentationFormat>Widescreen</PresentationFormat>
  <Paragraphs>191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Calibri</vt:lpstr>
      <vt:lpstr>Cambria Math</vt:lpstr>
      <vt:lpstr>Helvetica</vt:lpstr>
      <vt:lpstr>Karla</vt:lpstr>
      <vt:lpstr>STIXGeneral</vt:lpstr>
      <vt:lpstr>Symbol</vt:lpstr>
      <vt:lpstr>Arial</vt:lpstr>
      <vt:lpstr>GEC_template</vt:lpstr>
      <vt:lpstr>Lecture 5: Regularization</vt:lpstr>
      <vt:lpstr>Lecture Outline</vt:lpstr>
      <vt:lpstr>Overfitting</vt:lpstr>
      <vt:lpstr>Overfitting</vt:lpstr>
      <vt:lpstr>Overfitting</vt:lpstr>
      <vt:lpstr>Overfitting</vt:lpstr>
      <vt:lpstr>Overfitting</vt:lpstr>
      <vt:lpstr>Model Selection</vt:lpstr>
      <vt:lpstr>Stepwise Variable Selection and Cross Validation </vt:lpstr>
      <vt:lpstr>Stepwise Variable Selection Computational Complexity </vt:lpstr>
      <vt:lpstr>Cross Validation (revisited)</vt:lpstr>
      <vt:lpstr>Cross Validation</vt:lpstr>
      <vt:lpstr>Cross Validation</vt:lpstr>
      <vt:lpstr>Cross Validation</vt:lpstr>
      <vt:lpstr>Cross Validation</vt:lpstr>
      <vt:lpstr>Cross Validation</vt:lpstr>
      <vt:lpstr>Predictor Selection: Cross Validation</vt:lpstr>
      <vt:lpstr>Predictor Selection: Cross Validation</vt:lpstr>
      <vt:lpstr>Degree Selection: Cross Validation</vt:lpstr>
      <vt:lpstr>kNN Revisited</vt:lpstr>
      <vt:lpstr>kNN Revisited</vt:lpstr>
      <vt:lpstr>Without CV</vt:lpstr>
      <vt:lpstr>Behind Ordinary Lease Squares, AIC, BIC </vt:lpstr>
      <vt:lpstr>AIC and BIC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  <vt:lpstr>Information Criteria Revisited </vt:lpstr>
      <vt:lpstr>Bias vs Variance</vt:lpstr>
      <vt:lpstr>PowerPoint Presentation</vt:lpstr>
      <vt:lpstr>PowerPoint Presentation</vt:lpstr>
      <vt:lpstr>Bias vs Variance</vt:lpstr>
      <vt:lpstr>Bias vs Variance</vt:lpstr>
      <vt:lpstr>Variance</vt:lpstr>
      <vt:lpstr>Variance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</vt:lpstr>
      <vt:lpstr>Variable Selection as Regularization</vt:lpstr>
      <vt:lpstr>Bibliography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46</cp:revision>
  <dcterms:created xsi:type="dcterms:W3CDTF">2018-07-11T02:31:23Z</dcterms:created>
  <dcterms:modified xsi:type="dcterms:W3CDTF">2018-07-11T15:35:03Z</dcterms:modified>
</cp:coreProperties>
</file>